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11" r:id="rId3"/>
    <p:sldId id="312" r:id="rId4"/>
    <p:sldId id="305" r:id="rId5"/>
    <p:sldId id="306" r:id="rId6"/>
    <p:sldId id="257" r:id="rId7"/>
    <p:sldId id="313" r:id="rId8"/>
    <p:sldId id="314" r:id="rId9"/>
    <p:sldId id="315" r:id="rId10"/>
    <p:sldId id="316" r:id="rId11"/>
    <p:sldId id="317" r:id="rId12"/>
    <p:sldId id="318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650E1-FBE0-485D-8C15-BE76C531ED59}" type="datetimeFigureOut">
              <a:rPr lang="it-IT" smtClean="0"/>
              <a:pPr/>
              <a:t>03/04/2019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BB920-A1F1-460F-BD34-89EE9BD9F7F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56317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12804-A899-4031-88D8-1C504DC6A41A}" type="datetimeFigureOut">
              <a:rPr lang="it-IT" smtClean="0"/>
              <a:pPr/>
              <a:t>03/04/2019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24B95-D531-40E5-881B-00A0E2CDF8B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465855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8D5C-03E2-4191-AB3A-6AF163AE744C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23B7-F1B3-41A6-9561-EB8CFEB444BB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C37F1-8F59-4AB1-89A9-BFAD45E96056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78929-4CE7-41D5-9FB5-46E003A0EF90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3050-977C-4578-90EE-1C01BCC8F783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0788-D9BE-41CA-B908-B2A9507B5BB4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74F8-1671-4E8F-ABDC-7F73CF412844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EC7A-7167-4F2A-AD72-5A8AC553BC78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3E7B-F522-4565-B0B6-732E2BEE18F0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21817-49A5-4D24-8D36-4742D588D59D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B0E0-0643-4100-BD1D-F7A93F6B6C71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71183B-40D2-440D-9DA7-F2F4F9A0E5AF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685800" y="514352"/>
            <a:ext cx="7270576" cy="898424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002060"/>
                </a:solidFill>
                <a:latin typeface="Georgia" pitchFamily="18" charset="0"/>
              </a:rPr>
              <a:t>LA PERSONALIZZAZIONE</a:t>
            </a:r>
            <a:endParaRPr lang="it-IT" sz="32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algn="ctr"/>
            <a:r>
              <a:rPr lang="it-IT" dirty="0" smtClean="0"/>
              <a:t> DA DOVE PARTIAMO</a:t>
            </a:r>
          </a:p>
          <a:p>
            <a:pPr algn="ctr"/>
            <a:endParaRPr lang="it-IT" dirty="0" smtClean="0"/>
          </a:p>
          <a:p>
            <a:pPr algn="ctr"/>
            <a:r>
              <a:rPr lang="it-IT" b="1" dirty="0" smtClean="0">
                <a:solidFill>
                  <a:srgbClr val="0070C0"/>
                </a:solidFill>
              </a:rPr>
              <a:t>Il D. LGS 61/17 </a:t>
            </a:r>
          </a:p>
          <a:p>
            <a:pPr algn="ctr"/>
            <a:r>
              <a:rPr lang="it-IT" b="1" dirty="0" smtClean="0">
                <a:solidFill>
                  <a:srgbClr val="0070C0"/>
                </a:solidFill>
              </a:rPr>
              <a:t> Art. 5 COMMA 1 lett. a)</a:t>
            </a:r>
          </a:p>
          <a:p>
            <a:pPr algn="ctr"/>
            <a:endParaRPr lang="it-IT" b="1" dirty="0" smtClean="0">
              <a:solidFill>
                <a:srgbClr val="0070C0"/>
              </a:solidFill>
            </a:endParaRPr>
          </a:p>
          <a:p>
            <a:r>
              <a:rPr lang="it-IT" dirty="0" smtClean="0">
                <a:solidFill>
                  <a:srgbClr val="0070C0"/>
                </a:solidFill>
              </a:rPr>
              <a:t>L'assetto didattico dell'istruzione professionale e‘ caratterizzato: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>
          <a:xfrm>
            <a:off x="3275856" y="1628800"/>
            <a:ext cx="5616624" cy="4824536"/>
          </a:xfrm>
          <a:ln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it-IT" sz="2500" dirty="0" smtClean="0"/>
          </a:p>
          <a:p>
            <a:r>
              <a:rPr lang="it-IT" sz="3800" dirty="0" smtClean="0"/>
              <a:t>dalla personalizzazione del percorso di apprendimento, che si  avvale  di una quota del monte ore non superiore a 264 nel Biennio;</a:t>
            </a:r>
          </a:p>
          <a:p>
            <a:r>
              <a:rPr lang="it-IT" sz="3800" dirty="0" smtClean="0"/>
              <a:t>dal Progetto formativo individuale che viene redatto dal consiglio di classe entro il 31 gennaio del Primo anno di frequenza e aggiornato durante l'intero percorso scolastico.</a:t>
            </a:r>
          </a:p>
          <a:p>
            <a:pPr>
              <a:buNone/>
            </a:pPr>
            <a:r>
              <a:rPr lang="it-IT" sz="3800" dirty="0" smtClean="0"/>
              <a:t>Il Progetto formativo individuale si basa su un bilancio</a:t>
            </a:r>
          </a:p>
          <a:p>
            <a:pPr>
              <a:buNone/>
            </a:pPr>
            <a:r>
              <a:rPr lang="it-IT" sz="3800" dirty="0" smtClean="0"/>
              <a:t>Personale che evidenzia i saperi e le competenze </a:t>
            </a:r>
          </a:p>
          <a:p>
            <a:pPr>
              <a:buNone/>
            </a:pPr>
            <a:r>
              <a:rPr lang="it-IT" sz="3800" dirty="0" smtClean="0"/>
              <a:t>acquisiti da ciascuna studentessa e da ciascuno </a:t>
            </a:r>
          </a:p>
          <a:p>
            <a:pPr>
              <a:buNone/>
            </a:pPr>
            <a:r>
              <a:rPr lang="it-IT" sz="3800" dirty="0" smtClean="0"/>
              <a:t>studente, anche in modo non formale e informale ed e‘</a:t>
            </a:r>
          </a:p>
          <a:p>
            <a:pPr>
              <a:buNone/>
            </a:pPr>
            <a:r>
              <a:rPr lang="it-IT" sz="3800" dirty="0" smtClean="0"/>
              <a:t>idoneo a rilevare le potenzialità e le carenze </a:t>
            </a:r>
          </a:p>
          <a:p>
            <a:pPr>
              <a:buNone/>
            </a:pPr>
            <a:r>
              <a:rPr lang="it-IT" sz="3800" dirty="0" smtClean="0"/>
              <a:t>riscontrate, al fine di motivare ed orientare nella </a:t>
            </a:r>
          </a:p>
          <a:p>
            <a:pPr>
              <a:buNone/>
            </a:pPr>
            <a:r>
              <a:rPr lang="it-IT" sz="3800" dirty="0" smtClean="0"/>
              <a:t>progressiva costruzione del percorso formativo e </a:t>
            </a:r>
          </a:p>
          <a:p>
            <a:pPr>
              <a:buNone/>
            </a:pPr>
            <a:r>
              <a:rPr lang="it-IT" sz="3800" dirty="0" smtClean="0"/>
              <a:t>lavorativo. </a:t>
            </a:r>
            <a:endParaRPr lang="it-IT" sz="3800" b="1" dirty="0" smtClean="0">
              <a:latin typeface="Georgia" pitchFamily="18" charset="0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940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992888" cy="1162050"/>
          </a:xfrm>
        </p:spPr>
        <p:txBody>
          <a:bodyPr/>
          <a:lstStyle/>
          <a:p>
            <a:pPr algn="ctr"/>
            <a:r>
              <a:rPr lang="it-IT" sz="4000" dirty="0"/>
              <a:t>COME PERSONALIZZARE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it-IT" sz="2000" dirty="0" smtClean="0"/>
              <a:t>MODELLO ATTIVITA’ </a:t>
            </a:r>
          </a:p>
          <a:p>
            <a:r>
              <a:rPr lang="it-IT" sz="2000" dirty="0" smtClean="0"/>
              <a:t>MISTE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Monte ore biennio unitario (264) suddiviso nei due anni da svolgersi in varie settimane in cui può anche non cambiare l’orario;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Analisi dei bisogni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/>
          </a:p>
          <a:p>
            <a:endParaRPr lang="it-IT" sz="20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000" dirty="0"/>
              <a:t>IN QUESTO MODELLO POSSIAMO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/>
              <a:t>In classe </a:t>
            </a:r>
            <a:r>
              <a:rPr lang="it-IT" sz="2000" smtClean="0"/>
              <a:t>1^, </a:t>
            </a:r>
            <a:r>
              <a:rPr lang="it-IT" sz="2000" dirty="0" smtClean="0"/>
              <a:t>durante le prime 2 settimane di scuola, costruire un orario ad hoc in cui le classi di I. P. lavorano in parte a classi chiuse (tutti fanno Metodo di studio e TIC) ed in parte per fasce di livell0 a classi aperte (ad es. competenze linguistiche o matematiche);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/>
              <a:t>Fine primo quadrimestre (1 o 2 settimane) in cui per fasce di livello e a classi aperte gli alunni svolgono attività di recupero o laboratori di approfondimento.</a:t>
            </a:r>
            <a:endParaRPr lang="it-IT" sz="20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839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7990656" cy="1162050"/>
          </a:xfrm>
        </p:spPr>
        <p:txBody>
          <a:bodyPr/>
          <a:lstStyle/>
          <a:p>
            <a:pPr algn="ctr"/>
            <a:r>
              <a:rPr lang="it-IT" sz="4000" dirty="0"/>
              <a:t>COME PERSONALIZZARE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it-IT" sz="2000" dirty="0" smtClean="0"/>
              <a:t>MODELLO LABORATORIO INERCLASSE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Monte ore del biennio suddiviso in moduli;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Analisi dei bisogni;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Bilancio personale</a:t>
            </a:r>
          </a:p>
          <a:p>
            <a:r>
              <a:rPr lang="it-IT" sz="2000" dirty="0" smtClean="0"/>
              <a:t>CRITICITA’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Richiede una variazione dell’orario settimanale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 smtClean="0"/>
              <a:t>IN QUESTO MODELLO POSSIAMO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 smtClean="0"/>
              <a:t>Costruire 4 laboratori aperti (interclasse) di recupero per asse con l’ausilio di tutor </a:t>
            </a:r>
            <a:r>
              <a:rPr lang="it-IT" sz="2400" dirty="0" err="1" smtClean="0"/>
              <a:t>docentia</a:t>
            </a:r>
            <a:r>
              <a:rPr lang="it-IT" sz="2400" dirty="0" smtClean="0"/>
              <a:t> disposizione;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 smtClean="0"/>
              <a:t>Utilizzare una didattica </a:t>
            </a:r>
            <a:r>
              <a:rPr lang="it-IT" sz="2400" dirty="0" err="1" smtClean="0"/>
              <a:t>peer</a:t>
            </a:r>
            <a:r>
              <a:rPr lang="it-IT" sz="2400" dirty="0" smtClean="0"/>
              <a:t> to </a:t>
            </a:r>
            <a:r>
              <a:rPr lang="it-IT" sz="2400" dirty="0" err="1" smtClean="0"/>
              <a:t>peer</a:t>
            </a:r>
            <a:r>
              <a:rPr lang="it-IT" sz="2400" dirty="0" smtClean="0"/>
              <a:t>.</a:t>
            </a:r>
          </a:p>
          <a:p>
            <a:pPr marL="0" indent="0">
              <a:buNone/>
            </a:pPr>
            <a:r>
              <a:rPr lang="it-IT" sz="2000" dirty="0" smtClean="0"/>
              <a:t>Prima dell’avvio di questi gruppi i Consigli di classe devono concordare modalità e attività sulla base delle informazioni dei singoli PFI degli studenti che formeranno il nuovo gruppo classe.</a:t>
            </a:r>
            <a:endParaRPr lang="it-IT" sz="20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810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/>
              <a:t>POSSIBILI AZIONI SUL PIANO ORGANIZZATIVO</a:t>
            </a:r>
            <a:endParaRPr lang="it-IT" sz="3200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DUNQUE SINTETIZZANDO</a:t>
            </a:r>
          </a:p>
          <a:p>
            <a:r>
              <a:rPr lang="it-IT" b="1" dirty="0" smtClean="0"/>
              <a:t>La </a:t>
            </a:r>
            <a:r>
              <a:rPr lang="it-IT" b="1" dirty="0"/>
              <a:t>suddivisione della classe nelle ore di compresenza</a:t>
            </a:r>
            <a:endParaRPr lang="it-IT" dirty="0"/>
          </a:p>
          <a:p>
            <a:r>
              <a:rPr lang="it-IT" b="1" dirty="0" smtClean="0"/>
              <a:t>La </a:t>
            </a:r>
            <a:r>
              <a:rPr lang="it-IT" b="1" dirty="0"/>
              <a:t>suddivisione della classe con l’utilizzo dell’organico di potenziamento</a:t>
            </a:r>
            <a:endParaRPr lang="it-IT" dirty="0"/>
          </a:p>
          <a:p>
            <a:r>
              <a:rPr lang="it-IT" b="1" dirty="0" smtClean="0"/>
              <a:t>La </a:t>
            </a:r>
            <a:r>
              <a:rPr lang="it-IT" b="1" dirty="0"/>
              <a:t>realizzazione di modelli orari con moduli inferiori ai 60’ e recupero per attività di accoglienza/orientamento</a:t>
            </a:r>
            <a:endParaRPr lang="it-IT" dirty="0"/>
          </a:p>
          <a:p>
            <a:r>
              <a:rPr lang="it-IT" b="1" dirty="0" smtClean="0"/>
              <a:t>La </a:t>
            </a:r>
            <a:r>
              <a:rPr lang="it-IT" b="1" dirty="0"/>
              <a:t>frequenza di attività didattiche in classi parallele</a:t>
            </a:r>
            <a:endParaRPr lang="it-IT" dirty="0"/>
          </a:p>
          <a:p>
            <a:r>
              <a:rPr lang="it-IT" b="1" dirty="0" smtClean="0"/>
              <a:t>La </a:t>
            </a:r>
            <a:r>
              <a:rPr lang="it-IT" b="1" dirty="0"/>
              <a:t>frequenza di attività didattiche in classi inferiori o superiori</a:t>
            </a:r>
            <a:endParaRPr lang="it-IT" dirty="0"/>
          </a:p>
          <a:p>
            <a:r>
              <a:rPr lang="it-IT" b="1" dirty="0" smtClean="0"/>
              <a:t>La </a:t>
            </a:r>
            <a:r>
              <a:rPr lang="it-IT" b="1" dirty="0"/>
              <a:t>frequenza di attività didattiche in altri percorsi.</a:t>
            </a:r>
            <a:endParaRPr lang="it-IT" dirty="0"/>
          </a:p>
          <a:p>
            <a:r>
              <a:rPr lang="it-IT" b="1" dirty="0" smtClean="0"/>
              <a:t>L’Alternanza </a:t>
            </a:r>
            <a:r>
              <a:rPr lang="it-IT" b="1" dirty="0"/>
              <a:t>scuola lavoro, </a:t>
            </a:r>
            <a:r>
              <a:rPr lang="it-IT" b="1" i="1" dirty="0"/>
              <a:t>in </a:t>
            </a:r>
            <a:r>
              <a:rPr lang="it-IT" b="1" i="1" dirty="0" err="1"/>
              <a:t>house</a:t>
            </a:r>
            <a:r>
              <a:rPr lang="it-IT" b="1" dirty="0"/>
              <a:t>(bottega scolastica, </a:t>
            </a:r>
            <a:r>
              <a:rPr lang="it-IT" b="1" dirty="0" smtClean="0"/>
              <a:t>impresa formativa simulata), </a:t>
            </a:r>
            <a:r>
              <a:rPr lang="it-IT" b="1" dirty="0"/>
              <a:t>in azienda (e/o in apprendistato)</a:t>
            </a:r>
            <a:endParaRPr lang="it-IT" dirty="0"/>
          </a:p>
          <a:p>
            <a:r>
              <a:rPr lang="it-IT" b="1" dirty="0" smtClean="0"/>
              <a:t>Altre </a:t>
            </a:r>
            <a:r>
              <a:rPr lang="it-IT" b="1" dirty="0"/>
              <a:t>attività a carattere didattico/sociale come il </a:t>
            </a:r>
            <a:r>
              <a:rPr lang="it-IT" b="1" i="1" dirty="0"/>
              <a:t>service </a:t>
            </a:r>
            <a:r>
              <a:rPr lang="it-IT" b="1" i="1" dirty="0" err="1"/>
              <a:t>learning</a:t>
            </a:r>
            <a:endParaRPr lang="it-IT" dirty="0"/>
          </a:p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90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305800" cy="2664296"/>
          </a:xfrm>
        </p:spPr>
        <p:txBody>
          <a:bodyPr>
            <a:normAutofit fontScale="90000"/>
          </a:bodyPr>
          <a:lstStyle/>
          <a:p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err="1" smtClean="0"/>
              <a:t>……</a:t>
            </a:r>
            <a:r>
              <a:rPr lang="it-IT" sz="3200" dirty="0" smtClean="0"/>
              <a:t> </a:t>
            </a:r>
            <a:r>
              <a:rPr lang="it-IT" sz="4000" dirty="0" smtClean="0"/>
              <a:t>la personalizzazione </a:t>
            </a:r>
            <a:r>
              <a:rPr lang="it-IT" sz="4000" i="1" dirty="0" smtClean="0"/>
              <a:t>è qualcosa che si costruisce lo studente all’interno di un disegno tracciato dagli insegnanti,non qualcosa costruito a priori dagli insegnanti. (A. </a:t>
            </a:r>
            <a:r>
              <a:rPr lang="it-IT" sz="4000" i="1" dirty="0" err="1" smtClean="0"/>
              <a:t>Salatin</a:t>
            </a:r>
            <a:r>
              <a:rPr lang="it-IT" sz="4000" i="1" dirty="0" smtClean="0"/>
              <a:t>) </a:t>
            </a:r>
            <a:endParaRPr lang="it-IT" sz="4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633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461216"/>
          </a:xfrm>
        </p:spPr>
        <p:txBody>
          <a:bodyPr>
            <a:normAutofit/>
          </a:bodyPr>
          <a:lstStyle/>
          <a:p>
            <a:r>
              <a:rPr lang="it-IT" sz="3200" i="1" dirty="0" smtClean="0"/>
              <a:t>PFI dovrebbe “documentare”, il percorso svolto dall’alunno all’interno del percorso standard previsto per quell’annualità. In quanto “percorso svolto dall’alunno”, con i suoi tempi, le sue modalità di apprendimento e risorse cognitive e motivazionali, diventa un percorso personalizzato perché ogni studente dovrà prendersi la responsabilità di svolgerlo, con l’aiuto del tutor e dell’insegnante-guida, scegliendo quello che può fare e in quanto tempo</a:t>
            </a:r>
            <a:endParaRPr lang="it-IT" sz="3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Andrea Bello - IIS BERTACCHI - Lecco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000" dirty="0" smtClean="0"/>
              <a:t>UN POSSIBILE MODELLO </a:t>
            </a:r>
            <a:r>
              <a:rPr lang="it-IT" sz="4000" dirty="0" err="1" smtClean="0"/>
              <a:t>DI</a:t>
            </a:r>
            <a:r>
              <a:rPr lang="it-IT" sz="4000" dirty="0" smtClean="0"/>
              <a:t> PERSONALIZZAZIONE</a:t>
            </a:r>
            <a:endParaRPr lang="it-IT" sz="4000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personalizzazione costituisce uno strumento dell’autonomia didattica delle istituzioni scolastiche col quale il curricolo può essere articolato in percorsi differenziati fruibili da uno o più studenti. </a:t>
            </a:r>
          </a:p>
          <a:p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personalizzazione presuppone tuttavia l’esistenza di un curricolo di istituto di riferimento (per il gruppo classe) e di un certo numero di varianti riferite ad obiettivi di apprendimento individualizzati. </a:t>
            </a:r>
          </a:p>
          <a:p>
            <a:pPr lvl="0"/>
            <a:endParaRPr lang="it-IT" altLang="it-IT" sz="2800" dirty="0" smtClean="0">
              <a:cs typeface="Arial" panose="020B0604020202020204" pitchFamily="34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866360"/>
          </a:xfrm>
        </p:spPr>
        <p:txBody>
          <a:bodyPr>
            <a:normAutofit/>
          </a:bodyPr>
          <a:lstStyle/>
          <a:p>
            <a:r>
              <a:rPr lang="it-IT" sz="3200" dirty="0" smtClean="0">
                <a:latin typeface="+mn-lt"/>
              </a:rPr>
              <a:t>PERSONALIZZAZIONE </a:t>
            </a:r>
            <a:r>
              <a:rPr lang="it-IT" sz="3200" dirty="0" smtClean="0">
                <a:latin typeface="+mn-lt"/>
              </a:rPr>
              <a:t>RUOLO DEL TUTOR</a:t>
            </a:r>
            <a:endParaRPr lang="it-IT" sz="3200" dirty="0">
              <a:latin typeface="+mn-lt"/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it-IT" sz="2400" b="1" dirty="0" smtClean="0"/>
              <a:t>Le specifiche del curricolo personalizzato per ogni </a:t>
            </a:r>
          </a:p>
          <a:p>
            <a:pPr>
              <a:spcBef>
                <a:spcPts val="0"/>
              </a:spcBef>
              <a:buNone/>
            </a:pPr>
            <a:r>
              <a:rPr lang="it-IT" sz="2400" b="1" dirty="0" smtClean="0"/>
              <a:t>studente sono indicate nel PFI.</a:t>
            </a:r>
          </a:p>
          <a:p>
            <a:pPr>
              <a:spcBef>
                <a:spcPts val="0"/>
              </a:spcBef>
              <a:buNone/>
            </a:pPr>
            <a:r>
              <a:rPr lang="it-IT" sz="2400" b="1" dirty="0" smtClean="0"/>
              <a:t>Essa viene supportata dall’azione del tutor  che:</a:t>
            </a:r>
          </a:p>
          <a:p>
            <a:pPr>
              <a:spcBef>
                <a:spcPts val="0"/>
              </a:spcBef>
            </a:pPr>
            <a:r>
              <a:rPr lang="it-IT" sz="2400" dirty="0" smtClean="0"/>
              <a:t>Accoglie e accompagna lo studente;</a:t>
            </a:r>
          </a:p>
          <a:p>
            <a:pPr>
              <a:spcBef>
                <a:spcPts val="0"/>
              </a:spcBef>
            </a:pPr>
            <a:r>
              <a:rPr lang="it-IT" sz="2400" dirty="0" smtClean="0"/>
              <a:t>Redige il bilancio iniziale, consultando anche la famiglia;</a:t>
            </a:r>
          </a:p>
          <a:p>
            <a:pPr>
              <a:spcBef>
                <a:spcPts val="0"/>
              </a:spcBef>
            </a:pPr>
            <a:r>
              <a:rPr lang="it-IT" sz="2400" dirty="0" smtClean="0"/>
              <a:t>Redige la bozza di PFI da sottoporre al consiglio di classe; </a:t>
            </a:r>
          </a:p>
          <a:p>
            <a:pPr>
              <a:spcBef>
                <a:spcPts val="0"/>
              </a:spcBef>
            </a:pPr>
            <a:r>
              <a:rPr lang="it-IT" sz="2400" dirty="0" smtClean="0"/>
              <a:t>Monitora, orienta e </a:t>
            </a:r>
            <a:r>
              <a:rPr lang="it-IT" sz="2400" dirty="0" err="1" smtClean="0"/>
              <a:t>riorienta</a:t>
            </a:r>
            <a:r>
              <a:rPr lang="it-IT" sz="2400" dirty="0" smtClean="0"/>
              <a:t> lo studente.  </a:t>
            </a:r>
          </a:p>
          <a:p>
            <a:pPr>
              <a:spcBef>
                <a:spcPts val="0"/>
              </a:spcBef>
            </a:pPr>
            <a:endParaRPr lang="it-IT" sz="24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000" b="1" dirty="0" smtClean="0"/>
              <a:t>PROCEDURA BASE PER LA PERSONALIZZAZIONE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Accoglienza</a:t>
            </a:r>
          </a:p>
          <a:p>
            <a:r>
              <a:rPr lang="it-IT" dirty="0" smtClean="0"/>
              <a:t>Orientamento/</a:t>
            </a:r>
            <a:r>
              <a:rPr lang="it-IT" dirty="0" err="1" smtClean="0"/>
              <a:t>riorientamento</a:t>
            </a:r>
            <a:endParaRPr lang="it-IT" dirty="0" smtClean="0"/>
          </a:p>
          <a:p>
            <a:r>
              <a:rPr lang="it-IT" dirty="0" smtClean="0"/>
              <a:t>Recupero e/o consolidamento delle competenze</a:t>
            </a:r>
          </a:p>
          <a:p>
            <a:r>
              <a:rPr lang="it-IT" dirty="0" smtClean="0"/>
              <a:t>Acquisizione di crediti per eventuale qualifica </a:t>
            </a:r>
            <a:r>
              <a:rPr lang="it-IT" dirty="0" err="1" smtClean="0"/>
              <a:t>IeFP</a:t>
            </a:r>
            <a:endParaRPr lang="it-IT" dirty="0" smtClean="0"/>
          </a:p>
          <a:p>
            <a:r>
              <a:rPr lang="it-IT" dirty="0" smtClean="0"/>
              <a:t>Acquisizione di crediti in vista di </a:t>
            </a:r>
            <a:r>
              <a:rPr lang="it-IT" dirty="0" err="1" smtClean="0"/>
              <a:t>ri-orientamento</a:t>
            </a:r>
            <a:r>
              <a:rPr lang="it-IT" dirty="0" smtClean="0"/>
              <a:t> in uscita</a:t>
            </a:r>
          </a:p>
          <a:p>
            <a:r>
              <a:rPr lang="it-IT" dirty="0" smtClean="0"/>
              <a:t>Recupero di debiti a seguito di </a:t>
            </a:r>
            <a:r>
              <a:rPr lang="it-IT" dirty="0" err="1" smtClean="0"/>
              <a:t>ri-orientamento</a:t>
            </a:r>
            <a:r>
              <a:rPr lang="it-IT" dirty="0" smtClean="0"/>
              <a:t> in ingresso</a:t>
            </a:r>
          </a:p>
          <a:p>
            <a:r>
              <a:rPr lang="it-IT" dirty="0" smtClean="0"/>
              <a:t>Acquisizione di competenze di cittadinanza</a:t>
            </a:r>
          </a:p>
          <a:p>
            <a:r>
              <a:rPr lang="it-IT" dirty="0" smtClean="0"/>
              <a:t>Contenimento degli alunni “difficili”</a:t>
            </a:r>
          </a:p>
          <a:p>
            <a:r>
              <a:rPr lang="it-IT" dirty="0" smtClean="0"/>
              <a:t>Alfabetizzazione degli stranieri (ove necessario).</a:t>
            </a:r>
          </a:p>
          <a:p>
            <a:pPr algn="r">
              <a:buNone/>
            </a:pPr>
            <a:r>
              <a:rPr lang="it-IT" dirty="0" smtClean="0"/>
              <a:t>(A. </a:t>
            </a:r>
            <a:r>
              <a:rPr lang="it-IT" dirty="0" err="1" smtClean="0"/>
              <a:t>Salatin</a:t>
            </a:r>
            <a:r>
              <a:rPr lang="it-IT" dirty="0" smtClean="0"/>
              <a:t>)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Andrea Bello - IIS BERTACCHI - Lecco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592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179512" y="704088"/>
            <a:ext cx="8784976" cy="589326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51520" y="1628800"/>
            <a:ext cx="1584176" cy="410445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Rilevazione dei bisogni</a:t>
            </a:r>
          </a:p>
          <a:p>
            <a:pPr algn="ctr"/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Osservazione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it-IT" dirty="0" err="1" smtClean="0">
                <a:solidFill>
                  <a:schemeClr val="tx1"/>
                </a:solidFill>
              </a:rPr>
              <a:t>Tutorig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Bilancio personale</a:t>
            </a:r>
          </a:p>
          <a:p>
            <a:pPr algn="ctr"/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PFI</a:t>
            </a:r>
          </a:p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26" name="Connettore 2 25"/>
          <p:cNvCxnSpPr/>
          <p:nvPr/>
        </p:nvCxnSpPr>
        <p:spPr>
          <a:xfrm>
            <a:off x="1835696" y="184375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1835696" y="530120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>
            <a:off x="1835696" y="314096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>
            <a:off x="1835696" y="4149080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"/>
          <p:cNvSpPr/>
          <p:nvPr/>
        </p:nvSpPr>
        <p:spPr>
          <a:xfrm>
            <a:off x="2771800" y="1367329"/>
            <a:ext cx="1728192" cy="914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chemeClr val="tx1"/>
                </a:solidFill>
              </a:rPr>
              <a:t>MOTIVAZIONE</a:t>
            </a:r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771800" y="2645700"/>
            <a:ext cx="1728192" cy="914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CARENZE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771800" y="3812468"/>
            <a:ext cx="1728192" cy="8406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COSOLIDAMENTO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POTENZIAMENTO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771800" y="4778262"/>
            <a:ext cx="1728192" cy="84239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r>
              <a:rPr lang="it-IT" sz="1600" dirty="0" smtClean="0">
                <a:solidFill>
                  <a:schemeClr val="tx1"/>
                </a:solidFill>
              </a:rPr>
              <a:t>INTERESSI</a:t>
            </a:r>
          </a:p>
          <a:p>
            <a:pPr algn="ctr"/>
            <a:r>
              <a:rPr lang="it-IT" sz="1600" dirty="0" smtClean="0">
                <a:solidFill>
                  <a:schemeClr val="tx1"/>
                </a:solidFill>
              </a:rPr>
              <a:t>ATTITUDINI</a:t>
            </a:r>
            <a:endParaRPr lang="it-IT" sz="1600" dirty="0">
              <a:solidFill>
                <a:schemeClr val="tx1"/>
              </a:solidFill>
            </a:endParaRPr>
          </a:p>
        </p:txBody>
      </p:sp>
      <p:cxnSp>
        <p:nvCxnSpPr>
          <p:cNvPr id="11" name="Connettore 2 10"/>
          <p:cNvCxnSpPr/>
          <p:nvPr/>
        </p:nvCxnSpPr>
        <p:spPr>
          <a:xfrm>
            <a:off x="4465809" y="1796756"/>
            <a:ext cx="1258319" cy="336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V="1">
            <a:off x="4499992" y="1412776"/>
            <a:ext cx="1152128" cy="3839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tangolo 21"/>
          <p:cNvSpPr/>
          <p:nvPr/>
        </p:nvSpPr>
        <p:spPr>
          <a:xfrm>
            <a:off x="5940152" y="1124744"/>
            <a:ext cx="2304256" cy="44401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err="1" smtClean="0">
                <a:solidFill>
                  <a:schemeClr val="tx1"/>
                </a:solidFill>
              </a:rPr>
              <a:t>Riorientamento</a:t>
            </a:r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5940152" y="1964806"/>
            <a:ext cx="2304256" cy="52809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chemeClr val="tx1"/>
                </a:solidFill>
              </a:rPr>
              <a:t>Progetti per piccoli gruppi</a:t>
            </a:r>
            <a:endParaRPr lang="it-IT" sz="1600" dirty="0">
              <a:solidFill>
                <a:schemeClr val="tx1"/>
              </a:solidFill>
            </a:endParaRPr>
          </a:p>
        </p:txBody>
      </p:sp>
      <p:cxnSp>
        <p:nvCxnSpPr>
          <p:cNvPr id="25" name="Connettore 2 24"/>
          <p:cNvCxnSpPr/>
          <p:nvPr/>
        </p:nvCxnSpPr>
        <p:spPr>
          <a:xfrm>
            <a:off x="4521405" y="3133199"/>
            <a:ext cx="12854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>
            <a:off x="4521405" y="4190941"/>
            <a:ext cx="120272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>
            <a:off x="4499992" y="5148583"/>
            <a:ext cx="13068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ttangolo 44"/>
          <p:cNvSpPr/>
          <p:nvPr/>
        </p:nvSpPr>
        <p:spPr>
          <a:xfrm>
            <a:off x="5940152" y="2850872"/>
            <a:ext cx="2304256" cy="50405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Laboratori di livello</a:t>
            </a:r>
          </a:p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Interclasse divisi per asse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46" name="Rettangolo 45"/>
          <p:cNvSpPr/>
          <p:nvPr/>
        </p:nvSpPr>
        <p:spPr>
          <a:xfrm>
            <a:off x="5915194" y="3812468"/>
            <a:ext cx="2304256" cy="62464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Laboratori di approfondimento (anche in classi superiori)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48" name="Rettangolo 47"/>
          <p:cNvSpPr/>
          <p:nvPr/>
        </p:nvSpPr>
        <p:spPr>
          <a:xfrm>
            <a:off x="5940152" y="4896555"/>
            <a:ext cx="2304256" cy="50405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Attività esterne da svolgersi in piccoli gruppi</a:t>
            </a:r>
            <a:endParaRPr lang="it-IT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685800" y="514352"/>
            <a:ext cx="6838528" cy="1162050"/>
          </a:xfrm>
        </p:spPr>
        <p:txBody>
          <a:bodyPr/>
          <a:lstStyle/>
          <a:p>
            <a:pPr algn="ctr"/>
            <a:r>
              <a:rPr lang="it-IT" sz="4000" dirty="0" smtClean="0"/>
              <a:t>COME PERSONALIZZARE</a:t>
            </a:r>
            <a:endParaRPr lang="it-IT" sz="4000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idx="2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endParaRPr lang="it-IT" sz="2400" dirty="0" smtClean="0"/>
          </a:p>
          <a:p>
            <a:r>
              <a:rPr lang="it-IT" sz="2400" dirty="0" smtClean="0"/>
              <a:t>CLASSI PARALLELE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Occorre agevolare la costruzione di un orario idoneo ad organizzare attività per classi parallele;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I dipartimenti possono vagliare tale possibilità e fornire suggerimenti</a:t>
            </a:r>
            <a:endParaRPr lang="it-IT" sz="2000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IN QUESTO MODELLO POSSIAMO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 smtClean="0"/>
              <a:t>Fare un cambio tra docenti tra le classi coinvolte;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 smtClean="0"/>
              <a:t>Costruire 2 gruppi di livello su due classi o 3 gruppi di livello su tre classi;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 smtClean="0"/>
              <a:t>Lavorare in modalità interclasse</a:t>
            </a:r>
            <a:endParaRPr lang="it-IT" sz="24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51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8062664" cy="1162050"/>
          </a:xfrm>
        </p:spPr>
        <p:txBody>
          <a:bodyPr/>
          <a:lstStyle/>
          <a:p>
            <a:pPr algn="ctr"/>
            <a:r>
              <a:rPr lang="it-IT" sz="4000" dirty="0"/>
              <a:t>COME PERSONALIZZARE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it-IT" sz="1800" dirty="0" smtClean="0"/>
              <a:t>PERSONALIZZAZIONE</a:t>
            </a:r>
          </a:p>
          <a:p>
            <a:r>
              <a:rPr lang="it-IT" sz="1800" dirty="0" smtClean="0"/>
              <a:t>INDIVIDUALIZZATA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 smtClean="0"/>
              <a:t>Analisi delle competenze formali in esito del percorso per competenze  (UDA), informali e non formali dichiarate;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 smtClean="0"/>
              <a:t>Osservazione degli stili di apprendimento;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 smtClean="0"/>
              <a:t>Bilancio personale</a:t>
            </a:r>
            <a:endParaRPr lang="it-IT" sz="18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In questo modello in funzione di quanto con il </a:t>
            </a:r>
            <a:r>
              <a:rPr lang="it-IT" sz="2400" dirty="0" err="1" smtClean="0"/>
              <a:t>C.d.C</a:t>
            </a:r>
            <a:r>
              <a:rPr lang="it-IT" sz="2400" dirty="0" smtClean="0"/>
              <a:t>. possiamo: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/>
              <a:t>Costruire attività individuali o a piccoli gruppi presso laboratori  in base al recupero di competenze trasversali e/o tecnico professionali (suddivisione nelle ore di compresenza/codocenza);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/>
              <a:t>Costruire attività individuali o a piccoli </a:t>
            </a:r>
            <a:r>
              <a:rPr lang="it-IT" sz="2000" dirty="0" smtClean="0"/>
              <a:t>gruppi in ambienti di apprendimento diversificati (biblioteche, laboratori linguistici, ecc.);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/>
              <a:t>Utilizzare l’orario curricolare per far svolgere attività di recupero (in seste ore)</a:t>
            </a:r>
            <a:endParaRPr lang="it-IT" sz="20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610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2143</TotalTime>
  <Words>997</Words>
  <Application>Microsoft Office PowerPoint</Application>
  <PresentationFormat>Presentazione su schermo (4:3)</PresentationFormat>
  <Paragraphs>124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Equinozio</vt:lpstr>
      <vt:lpstr>LA PERSONALIZZAZIONE</vt:lpstr>
      <vt:lpstr>    …… la personalizzazione è qualcosa che si costruisce lo studente all’interno di un disegno tracciato dagli insegnanti,non qualcosa costruito a priori dagli insegnanti. (A. Salatin) </vt:lpstr>
      <vt:lpstr>PFI dovrebbe “documentare”, il percorso svolto dall’alunno all’interno del percorso standard previsto per quell’annualità. In quanto “percorso svolto dall’alunno”, con i suoi tempi, le sue modalità di apprendimento e risorse cognitive e motivazionali, diventa un percorso personalizzato perché ogni studente dovrà prendersi la responsabilità di svolgerlo, con l’aiuto del tutor e dell’insegnante-guida, scegliendo quello che può fare e in quanto tempo</vt:lpstr>
      <vt:lpstr>UN POSSIBILE MODELLO DI PERSONALIZZAZIONE</vt:lpstr>
      <vt:lpstr>PERSONALIZZAZIONE RUOLO DEL TUTOR</vt:lpstr>
      <vt:lpstr>PROCEDURA BASE PER LA PERSONALIZZAZIONE</vt:lpstr>
      <vt:lpstr>Presentazione standard di PowerPoint</vt:lpstr>
      <vt:lpstr>COME PERSONALIZZARE</vt:lpstr>
      <vt:lpstr>COME PERSONALIZZARE</vt:lpstr>
      <vt:lpstr>COME PERSONALIZZARE</vt:lpstr>
      <vt:lpstr>COME PERSONALIZZARE</vt:lpstr>
      <vt:lpstr>POSSIBILI AZIONI SUL PIANO ORGANIZZATIVO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NUOVO ESAME DI STATO</dc:title>
  <dc:creator>Registro Elettronico</dc:creator>
  <cp:lastModifiedBy>Registro Elettronico</cp:lastModifiedBy>
  <cp:revision>137</cp:revision>
  <dcterms:created xsi:type="dcterms:W3CDTF">2018-10-26T07:34:03Z</dcterms:created>
  <dcterms:modified xsi:type="dcterms:W3CDTF">2019-04-03T14:14:57Z</dcterms:modified>
</cp:coreProperties>
</file>